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59" r:id="rId5"/>
    <p:sldId id="265" r:id="rId6"/>
    <p:sldId id="269" r:id="rId7"/>
    <p:sldId id="260" r:id="rId8"/>
    <p:sldId id="272" r:id="rId9"/>
    <p:sldId id="273" r:id="rId10"/>
    <p:sldId id="261" r:id="rId11"/>
    <p:sldId id="263" r:id="rId12"/>
    <p:sldId id="264" r:id="rId13"/>
    <p:sldId id="266" r:id="rId14"/>
    <p:sldId id="268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8BCF-65A0-449C-B002-BA64E9847AC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B3DF-DCBF-4B84-A7CA-9AD0542B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5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8BCF-65A0-449C-B002-BA64E9847AC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B3DF-DCBF-4B84-A7CA-9AD0542B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2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8BCF-65A0-449C-B002-BA64E9847AC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B3DF-DCBF-4B84-A7CA-9AD0542B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4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8BCF-65A0-449C-B002-BA64E9847AC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B3DF-DCBF-4B84-A7CA-9AD0542B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5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8BCF-65A0-449C-B002-BA64E9847AC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B3DF-DCBF-4B84-A7CA-9AD0542B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6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8BCF-65A0-449C-B002-BA64E9847AC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B3DF-DCBF-4B84-A7CA-9AD0542B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6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8BCF-65A0-449C-B002-BA64E9847AC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B3DF-DCBF-4B84-A7CA-9AD0542B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6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8BCF-65A0-449C-B002-BA64E9847AC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B3DF-DCBF-4B84-A7CA-9AD0542B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4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8BCF-65A0-449C-B002-BA64E9847AC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B3DF-DCBF-4B84-A7CA-9AD0542B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2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8BCF-65A0-449C-B002-BA64E9847AC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B3DF-DCBF-4B84-A7CA-9AD0542B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2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8BCF-65A0-449C-B002-BA64E9847AC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B3DF-DCBF-4B84-A7CA-9AD0542B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6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58BCF-65A0-449C-B002-BA64E9847AC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3B3DF-DCBF-4B84-A7CA-9AD0542B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3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4633" y="181232"/>
            <a:ext cx="11854371" cy="3328731"/>
          </a:xfrm>
          <a:prstGeom prst="rect">
            <a:avLst/>
          </a:prstGeom>
          <a:solidFill>
            <a:srgbClr val="002855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Futura UC Davis Extra Bold" panose="020B0903020204020204" pitchFamily="34" charset="0"/>
              </a:rPr>
              <a:t>Personal Statement</a:t>
            </a:r>
            <a:endParaRPr lang="en-US" dirty="0">
              <a:solidFill>
                <a:schemeClr val="bg1"/>
              </a:solidFill>
              <a:latin typeface="Futura UC Davis Extra Bold" panose="020B0903020204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016" y="3552699"/>
            <a:ext cx="1185437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>
                <a:solidFill>
                  <a:srgbClr val="C99700"/>
                </a:solidFill>
                <a:latin typeface="Futura UC Davis Medium" panose="020B0502020204020303" pitchFamily="34" charset="0"/>
              </a:rPr>
              <a:t>Finding Your Story</a:t>
            </a:r>
            <a:endParaRPr lang="en-US" sz="6600" dirty="0">
              <a:solidFill>
                <a:srgbClr val="C99700"/>
              </a:solidFill>
              <a:latin typeface="Futura UC Davis Medium" panose="020B05020202040203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12" y="5208462"/>
            <a:ext cx="8687411" cy="14698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33" y="181231"/>
            <a:ext cx="11854372" cy="207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5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2413686"/>
            <a:ext cx="116071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Example</a:t>
            </a:r>
            <a:endParaRPr lang="en-US" sz="13800" b="1" dirty="0">
              <a:solidFill>
                <a:srgbClr val="002855"/>
              </a:solidFill>
              <a:latin typeface="Futura UC Davis Medium" panose="020B05020202040203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78" y="6217397"/>
            <a:ext cx="1907115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99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2413686"/>
            <a:ext cx="116071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Do’s &amp; Don’ts</a:t>
            </a:r>
            <a:endParaRPr lang="en-US" sz="13800" b="1" dirty="0">
              <a:solidFill>
                <a:srgbClr val="002855"/>
              </a:solidFill>
              <a:latin typeface="Futura UC Davis Medium" panose="020B05020202040203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2" y="6355620"/>
            <a:ext cx="1907115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44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5909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Do: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Write honestly, with your voice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Reveal as much about yourself as possible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Tell stories. Show instead of tell.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Illustrate your strong attributes.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Tie to the field.</a:t>
            </a:r>
          </a:p>
          <a:p>
            <a:pPr algn="ctr"/>
            <a:endParaRPr lang="en-US" sz="2000" b="1" dirty="0">
              <a:solidFill>
                <a:srgbClr val="002855"/>
              </a:solidFill>
              <a:latin typeface="Futura UC Davis Medium" panose="020B05020202040203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9" y="6291825"/>
            <a:ext cx="1907115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5909"/>
            <a:ext cx="1219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Don’t: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Criticize the field or </a:t>
            </a:r>
            <a:r>
              <a:rPr lang="en-US" sz="4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dentists</a:t>
            </a:r>
            <a:endParaRPr lang="en-US" sz="4000" b="1" dirty="0" smtClean="0">
              <a:solidFill>
                <a:srgbClr val="002855"/>
              </a:solidFill>
              <a:latin typeface="Futura UC Davis Medium" panose="020B0502020204020303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Use hyperbolic language “Patients want..”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List your experiences without tying together.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Use second person “You”. </a:t>
            </a:r>
            <a:endParaRPr lang="en-US" sz="4000" b="1" dirty="0">
              <a:solidFill>
                <a:srgbClr val="002855"/>
              </a:solidFill>
              <a:latin typeface="Futura UC Davis Medium" panose="020B0502020204020303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Tell me why you did not choose another field</a:t>
            </a:r>
            <a:r>
              <a:rPr lang="en-US" sz="4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List out your “journey”</a:t>
            </a:r>
            <a:endParaRPr lang="en-US" sz="4000" b="1" dirty="0" smtClean="0">
              <a:solidFill>
                <a:srgbClr val="002855"/>
              </a:solidFill>
              <a:latin typeface="Futura UC Davis Medium" panose="020B05020202040203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83" y="6444773"/>
            <a:ext cx="1907115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2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773" y="240804"/>
            <a:ext cx="11631827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855"/>
                </a:solidFill>
              </a:rPr>
              <a:t>Writing Tips</a:t>
            </a:r>
          </a:p>
          <a:p>
            <a:endParaRPr lang="en-US" sz="4400" dirty="0">
              <a:solidFill>
                <a:srgbClr val="002855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i="1" dirty="0" smtClean="0">
                <a:solidFill>
                  <a:srgbClr val="002855"/>
                </a:solidFill>
              </a:rPr>
              <a:t>Read </a:t>
            </a:r>
            <a:r>
              <a:rPr lang="en-US" sz="4800" i="1" dirty="0" err="1" smtClean="0">
                <a:solidFill>
                  <a:srgbClr val="002855"/>
                </a:solidFill>
              </a:rPr>
              <a:t>Outloud</a:t>
            </a:r>
            <a:endParaRPr lang="en-US" sz="4800" i="1" dirty="0" smtClean="0">
              <a:solidFill>
                <a:srgbClr val="002855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i="1" dirty="0" smtClean="0">
                <a:solidFill>
                  <a:srgbClr val="002855"/>
                </a:solidFill>
              </a:rPr>
              <a:t>Ask Multiple Readers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i="1" dirty="0" smtClean="0">
                <a:solidFill>
                  <a:srgbClr val="002855"/>
                </a:solidFill>
              </a:rPr>
              <a:t>Scrutinize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i="1" dirty="0" smtClean="0">
                <a:solidFill>
                  <a:srgbClr val="002855"/>
                </a:solidFill>
              </a:rPr>
              <a:t>Eliminate hyperbole and assumptions.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i="1" dirty="0" smtClean="0">
                <a:solidFill>
                  <a:srgbClr val="002855"/>
                </a:solidFill>
              </a:rPr>
              <a:t>Avoid passive writing.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i="1" dirty="0" smtClean="0">
                <a:solidFill>
                  <a:srgbClr val="002855"/>
                </a:solidFill>
              </a:rPr>
              <a:t>EDIT.</a:t>
            </a:r>
          </a:p>
          <a:p>
            <a:endParaRPr lang="en-US" sz="4400" dirty="0" smtClean="0">
              <a:solidFill>
                <a:srgbClr val="002855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46" y="6291825"/>
            <a:ext cx="1907115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8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2413686"/>
            <a:ext cx="116071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Questions?</a:t>
            </a:r>
            <a:endParaRPr lang="en-US" sz="13800" b="1" dirty="0">
              <a:solidFill>
                <a:srgbClr val="002855"/>
              </a:solidFill>
              <a:latin typeface="Futura UC Davis Medium" panose="020B05020202040203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10" y="6249295"/>
            <a:ext cx="1907115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3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709" y="1153297"/>
            <a:ext cx="116071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i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Who Are You?</a:t>
            </a:r>
            <a:endParaRPr lang="en-US" sz="13800" i="1" dirty="0">
              <a:solidFill>
                <a:srgbClr val="002855"/>
              </a:solidFill>
              <a:latin typeface="Futura UC Davis Medium" panose="020B05020202040203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2" y="6323722"/>
            <a:ext cx="1907115" cy="3226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378" y="2969067"/>
            <a:ext cx="1210962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>
                <a:solidFill>
                  <a:srgbClr val="002855"/>
                </a:solidFill>
              </a:rPr>
              <a:t>4500 Characters WITH SPACES</a:t>
            </a:r>
            <a:endParaRPr lang="en-US" sz="7200" dirty="0">
              <a:solidFill>
                <a:srgbClr val="002855"/>
              </a:solidFill>
            </a:endParaRPr>
          </a:p>
          <a:p>
            <a:endParaRPr lang="en-US" sz="4400" dirty="0">
              <a:solidFill>
                <a:srgbClr val="002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00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92" y="319416"/>
            <a:ext cx="11607114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i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Goals: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800" i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Reveal Attributes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800" i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Tie to the field (motivation)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800" i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Share tidbits of your background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800" i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Highlight </a:t>
            </a:r>
            <a:r>
              <a:rPr lang="en-US" sz="4800" i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your </a:t>
            </a:r>
            <a:r>
              <a:rPr lang="en-US" sz="4800" i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experiences</a:t>
            </a:r>
          </a:p>
          <a:p>
            <a:pPr algn="ctr"/>
            <a:endParaRPr lang="en-US" sz="2500" i="1" dirty="0">
              <a:solidFill>
                <a:srgbClr val="002855"/>
              </a:solidFill>
              <a:latin typeface="Futura UC Davis Medium" panose="020B05020202040203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2" y="6323722"/>
            <a:ext cx="1907115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656" y="148471"/>
            <a:ext cx="11631827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855"/>
                </a:solidFill>
              </a:rPr>
              <a:t>Essay Activity</a:t>
            </a:r>
          </a:p>
          <a:p>
            <a:endParaRPr lang="en-US" sz="4400" dirty="0">
              <a:solidFill>
                <a:srgbClr val="002855"/>
              </a:solidFill>
            </a:endParaRPr>
          </a:p>
          <a:p>
            <a:r>
              <a:rPr lang="en-US" sz="4400" dirty="0" smtClean="0">
                <a:solidFill>
                  <a:srgbClr val="002855"/>
                </a:solidFill>
              </a:rPr>
              <a:t>Think of 5 points in your life, starting from childhood through college, when:</a:t>
            </a:r>
          </a:p>
          <a:p>
            <a:endParaRPr lang="en-US" sz="4400" dirty="0" smtClean="0">
              <a:solidFill>
                <a:srgbClr val="002855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i="1" dirty="0" smtClean="0">
                <a:solidFill>
                  <a:srgbClr val="002855"/>
                </a:solidFill>
              </a:rPr>
              <a:t>something happened to you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i="1" dirty="0" smtClean="0">
                <a:solidFill>
                  <a:srgbClr val="002855"/>
                </a:solidFill>
              </a:rPr>
              <a:t>you realized something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i="1" dirty="0" smtClean="0">
                <a:solidFill>
                  <a:srgbClr val="002855"/>
                </a:solidFill>
              </a:rPr>
              <a:t>you were impacted in some way</a:t>
            </a:r>
          </a:p>
          <a:p>
            <a:endParaRPr lang="en-US" sz="4400" dirty="0" smtClean="0">
              <a:solidFill>
                <a:srgbClr val="002855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" y="6196132"/>
            <a:ext cx="1907115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0231"/>
            <a:ext cx="1219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2855"/>
                </a:solidFill>
              </a:rPr>
              <a:t>Write five 3 sentence blurbs </a:t>
            </a:r>
            <a:br>
              <a:rPr lang="en-US" sz="6600" b="1" dirty="0" smtClean="0">
                <a:solidFill>
                  <a:srgbClr val="002855"/>
                </a:solidFill>
              </a:rPr>
            </a:br>
            <a:r>
              <a:rPr lang="en-US" sz="6600" b="1" dirty="0" smtClean="0">
                <a:solidFill>
                  <a:srgbClr val="002855"/>
                </a:solidFill>
              </a:rPr>
              <a:t>identifying those moments.</a:t>
            </a:r>
          </a:p>
          <a:p>
            <a:pPr algn="ctr"/>
            <a:r>
              <a:rPr lang="en-US" sz="6600" i="1" dirty="0" smtClean="0">
                <a:solidFill>
                  <a:srgbClr val="002855"/>
                </a:solidFill>
              </a:rPr>
              <a:t>What </a:t>
            </a:r>
            <a:r>
              <a:rPr lang="en-US" sz="6600" i="1" dirty="0" smtClean="0">
                <a:solidFill>
                  <a:srgbClr val="002855"/>
                </a:solidFill>
              </a:rPr>
              <a:t>happened? </a:t>
            </a:r>
            <a:endParaRPr lang="en-US" sz="6600" i="1" dirty="0" smtClean="0">
              <a:solidFill>
                <a:srgbClr val="002855"/>
              </a:solidFill>
            </a:endParaRPr>
          </a:p>
          <a:p>
            <a:pPr algn="ctr"/>
            <a:r>
              <a:rPr lang="en-US" sz="6600" i="1" dirty="0" smtClean="0">
                <a:solidFill>
                  <a:srgbClr val="002855"/>
                </a:solidFill>
              </a:rPr>
              <a:t>What </a:t>
            </a:r>
            <a:r>
              <a:rPr lang="en-US" sz="6600" i="1" dirty="0" smtClean="0">
                <a:solidFill>
                  <a:srgbClr val="002855"/>
                </a:solidFill>
              </a:rPr>
              <a:t>did you do? </a:t>
            </a:r>
            <a:endParaRPr lang="en-US" sz="6600" i="1" dirty="0" smtClean="0">
              <a:solidFill>
                <a:srgbClr val="002855"/>
              </a:solidFill>
            </a:endParaRPr>
          </a:p>
          <a:p>
            <a:pPr algn="ctr"/>
            <a:r>
              <a:rPr lang="en-US" sz="6600" i="1" dirty="0" smtClean="0">
                <a:solidFill>
                  <a:srgbClr val="002855"/>
                </a:solidFill>
              </a:rPr>
              <a:t>What </a:t>
            </a:r>
            <a:r>
              <a:rPr lang="en-US" sz="6600" i="1" dirty="0" smtClean="0">
                <a:solidFill>
                  <a:srgbClr val="002855"/>
                </a:solidFill>
              </a:rPr>
              <a:t>did you </a:t>
            </a:r>
            <a:r>
              <a:rPr lang="en-US" sz="6600" i="1" dirty="0" smtClean="0">
                <a:solidFill>
                  <a:srgbClr val="002855"/>
                </a:solidFill>
              </a:rPr>
              <a:t>learn?</a:t>
            </a:r>
            <a:endParaRPr lang="en-US" sz="6600" i="1" dirty="0">
              <a:solidFill>
                <a:srgbClr val="002855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83" y="6249295"/>
            <a:ext cx="1907115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1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897" y="1682818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For each experience you described, </a:t>
            </a:r>
            <a:r>
              <a:rPr lang="en-US" sz="5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/>
            </a:r>
            <a:br>
              <a:rPr lang="en-US" sz="5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</a:br>
            <a:r>
              <a:rPr lang="en-US" sz="5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think </a:t>
            </a:r>
            <a:r>
              <a:rPr lang="en-US" sz="5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about what you did</a:t>
            </a:r>
            <a:r>
              <a:rPr lang="en-US" sz="5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. Action items.</a:t>
            </a:r>
            <a:endParaRPr lang="en-US" sz="5000" b="1" dirty="0" smtClean="0">
              <a:solidFill>
                <a:srgbClr val="002855"/>
              </a:solidFill>
              <a:latin typeface="Futura UC Davis Medium" panose="020B0502020204020303" pitchFamily="34" charset="0"/>
            </a:endParaRPr>
          </a:p>
          <a:p>
            <a:endParaRPr lang="en-US" sz="5000" b="1" dirty="0" smtClean="0">
              <a:solidFill>
                <a:srgbClr val="002855"/>
              </a:solidFill>
              <a:latin typeface="Futura UC Davis Medium" panose="020B0502020204020303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Write 1-3 attributes </a:t>
            </a:r>
            <a:r>
              <a:rPr lang="en-US" sz="5000" b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per experience</a:t>
            </a:r>
          </a:p>
          <a:p>
            <a:pPr algn="ctr"/>
            <a:endParaRPr lang="en-US" sz="2000" b="1" dirty="0">
              <a:solidFill>
                <a:srgbClr val="002855"/>
              </a:solidFill>
              <a:latin typeface="Futura UC Davis Medium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1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725" y="680579"/>
            <a:ext cx="11607114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500" b="1" dirty="0" smtClean="0">
              <a:solidFill>
                <a:srgbClr val="002855"/>
              </a:solidFill>
              <a:latin typeface="Futura UC Davis Medium" panose="020B0502020204020303" pitchFamily="34" charset="0"/>
            </a:endParaRPr>
          </a:p>
          <a:p>
            <a:pPr algn="ctr"/>
            <a:r>
              <a:rPr lang="en-US" sz="8800" i="1" dirty="0" smtClean="0">
                <a:solidFill>
                  <a:srgbClr val="002855"/>
                </a:solidFill>
                <a:latin typeface="Futura UC Davis Medium" panose="020B0502020204020303" pitchFamily="34" charset="0"/>
              </a:rPr>
              <a:t>Can you find a theme?</a:t>
            </a:r>
            <a:endParaRPr lang="en-US" sz="8800" i="1" dirty="0">
              <a:solidFill>
                <a:srgbClr val="002855"/>
              </a:solidFill>
              <a:latin typeface="Futura UC Davis Medium" panose="020B05020202040203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74" y="6206764"/>
            <a:ext cx="1907115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3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96" y="247325"/>
            <a:ext cx="1163182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855"/>
                </a:solidFill>
              </a:rPr>
              <a:t>Questions to ask yourself:</a:t>
            </a:r>
            <a:endParaRPr lang="en-US" sz="4800" b="1" dirty="0" smtClean="0">
              <a:solidFill>
                <a:srgbClr val="002855"/>
              </a:solidFill>
            </a:endParaRPr>
          </a:p>
          <a:p>
            <a:endParaRPr lang="en-US" sz="4400" dirty="0" smtClean="0">
              <a:solidFill>
                <a:srgbClr val="002855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i="1" dirty="0" smtClean="0">
                <a:solidFill>
                  <a:srgbClr val="002855"/>
                </a:solidFill>
              </a:rPr>
              <a:t>What does this story show about me?</a:t>
            </a:r>
            <a:endParaRPr lang="en-US" sz="5400" i="1" dirty="0" smtClean="0">
              <a:solidFill>
                <a:srgbClr val="002855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i="1" dirty="0" smtClean="0">
                <a:solidFill>
                  <a:srgbClr val="002855"/>
                </a:solidFill>
              </a:rPr>
              <a:t>Who is this story about?</a:t>
            </a:r>
            <a:endParaRPr lang="en-US" sz="5400" i="1" dirty="0" smtClean="0">
              <a:solidFill>
                <a:srgbClr val="002855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i="1" dirty="0" smtClean="0">
                <a:solidFill>
                  <a:srgbClr val="002855"/>
                </a:solidFill>
              </a:rPr>
              <a:t>What does this story have to do with you being a future dentist.</a:t>
            </a:r>
            <a:endParaRPr lang="en-US" sz="5400" i="1" dirty="0" smtClean="0">
              <a:solidFill>
                <a:srgbClr val="002855"/>
              </a:solidFill>
            </a:endParaRPr>
          </a:p>
          <a:p>
            <a:endParaRPr lang="en-US" sz="4400" dirty="0" smtClean="0">
              <a:solidFill>
                <a:srgbClr val="002855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" y="6196132"/>
            <a:ext cx="1907115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4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96" y="247325"/>
            <a:ext cx="11631827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855"/>
                </a:solidFill>
              </a:rPr>
              <a:t>Conclusion</a:t>
            </a:r>
            <a:endParaRPr lang="en-US" sz="4800" b="1" dirty="0" smtClean="0">
              <a:solidFill>
                <a:srgbClr val="002855"/>
              </a:solidFill>
            </a:endParaRPr>
          </a:p>
          <a:p>
            <a:endParaRPr lang="en-US" sz="4400" dirty="0" smtClean="0">
              <a:solidFill>
                <a:srgbClr val="002855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i="1" dirty="0" smtClean="0">
                <a:solidFill>
                  <a:srgbClr val="002855"/>
                </a:solidFill>
              </a:rPr>
              <a:t>Tie to intro if possible</a:t>
            </a:r>
            <a:endParaRPr lang="en-US" sz="5400" i="1" dirty="0" smtClean="0">
              <a:solidFill>
                <a:srgbClr val="002855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i="1" dirty="0" smtClean="0">
                <a:solidFill>
                  <a:srgbClr val="002855"/>
                </a:solidFill>
              </a:rPr>
              <a:t>Summarize your attributes/theme</a:t>
            </a:r>
            <a:endParaRPr lang="en-US" sz="5400" i="1" dirty="0" smtClean="0">
              <a:solidFill>
                <a:srgbClr val="002855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i="1" dirty="0" smtClean="0">
                <a:solidFill>
                  <a:srgbClr val="002855"/>
                </a:solidFill>
              </a:rPr>
              <a:t>Make an appeal to the school:</a:t>
            </a:r>
          </a:p>
          <a:p>
            <a:pPr algn="ctr"/>
            <a:r>
              <a:rPr lang="en-US" sz="4400" i="1" dirty="0" smtClean="0">
                <a:solidFill>
                  <a:srgbClr val="002855"/>
                </a:solidFill>
              </a:rPr>
              <a:t>I am made up of the good “stuff”. Now I need an opportunity to learn science and be trained.</a:t>
            </a:r>
            <a:endParaRPr lang="en-US" sz="4400" i="1" dirty="0" smtClean="0">
              <a:solidFill>
                <a:srgbClr val="002855"/>
              </a:solidFill>
            </a:endParaRPr>
          </a:p>
          <a:p>
            <a:endParaRPr lang="en-US" sz="4400" dirty="0" smtClean="0">
              <a:solidFill>
                <a:srgbClr val="002855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" y="6196132"/>
            <a:ext cx="1907115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2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252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Futura UC Davis Extra Bold</vt:lpstr>
      <vt:lpstr>Futura UC Davis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Snapp</dc:creator>
  <cp:lastModifiedBy>Joanne Snapp</cp:lastModifiedBy>
  <cp:revision>10</cp:revision>
  <dcterms:created xsi:type="dcterms:W3CDTF">2015-04-13T12:51:47Z</dcterms:created>
  <dcterms:modified xsi:type="dcterms:W3CDTF">2016-05-25T01:12:59Z</dcterms:modified>
</cp:coreProperties>
</file>